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Nunito"/>
      <p:regular r:id="rId13"/>
      <p:bold r:id="rId14"/>
      <p:italic r:id="rId15"/>
      <p:boldItalic r:id="rId16"/>
    </p:embeddedFont>
    <p:embeddedFont>
      <p:font typeface="Maven Pro"/>
      <p:regular r:id="rId17"/>
      <p:bold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Nunito-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italic.fntdata"/><Relationship Id="rId14" Type="http://schemas.openxmlformats.org/officeDocument/2006/relationships/font" Target="fonts/Nunito-bold.fntdata"/><Relationship Id="rId17" Type="http://schemas.openxmlformats.org/officeDocument/2006/relationships/font" Target="fonts/MavenPro-regular.fntdata"/><Relationship Id="rId16"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MavenPr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9d99fddd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9d99fddd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595959"/>
                </a:solidFill>
              </a:rPr>
              <a:t>Saurabh</a:t>
            </a:r>
            <a:endParaRPr sz="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9ddf5f43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9ddf5f43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9d99fddd4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9d99fddd4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595959"/>
                </a:solidFill>
              </a:rPr>
              <a:t>Saurabh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9d99fddd4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9d99fddd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Tony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9d99fddd4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9d99fddd4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Tony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a2a0cd490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a2a0cd490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Hack of Polish Stock Exchange and Financial System</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Tony Ashy and Saurabh Sharma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311700" y="147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What happened?</a:t>
            </a:r>
            <a:endParaRPr/>
          </a:p>
        </p:txBody>
      </p:sp>
      <p:sp>
        <p:nvSpPr>
          <p:cNvPr id="284" name="Google Shape;284;p14"/>
          <p:cNvSpPr txBox="1"/>
          <p:nvPr>
            <p:ph idx="1" type="body"/>
          </p:nvPr>
        </p:nvSpPr>
        <p:spPr>
          <a:xfrm>
            <a:off x="201500" y="999300"/>
            <a:ext cx="4776600" cy="4144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On August 28, 2023 Polish government officials claim a pro-Russian hacking group attacked their website.</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NoName claim responsibility on their Telegram channel.</a:t>
            </a:r>
            <a:endParaRPr/>
          </a:p>
          <a:p>
            <a:pPr indent="0" lvl="0" marL="0" rtl="0" algn="l">
              <a:spcBef>
                <a:spcPts val="1200"/>
              </a:spcBef>
              <a:spcAft>
                <a:spcPts val="0"/>
              </a:spcAft>
              <a:buNone/>
            </a:pPr>
            <a:r>
              <a:rPr lang="en"/>
              <a:t> </a:t>
            </a:r>
            <a:endParaRPr/>
          </a:p>
          <a:p>
            <a:pPr indent="-311150" lvl="0" marL="457200" rtl="0" algn="l">
              <a:spcBef>
                <a:spcPts val="1200"/>
              </a:spcBef>
              <a:spcAft>
                <a:spcPts val="0"/>
              </a:spcAft>
              <a:buSzPts val="1300"/>
              <a:buChar char="●"/>
            </a:pPr>
            <a:r>
              <a:rPr lang="en"/>
              <a:t>The attack was a response to an article written by a Polish columnist</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Quote from NoName, “</a:t>
            </a:r>
            <a:r>
              <a:rPr lang="en">
                <a:solidFill>
                  <a:srgbClr val="3E4348"/>
                </a:solidFill>
                <a:highlight>
                  <a:srgbClr val="FFFFFF"/>
                </a:highlight>
              </a:rPr>
              <a:t>To express our support to all adequate citizens of Poland who oppose the authorities of their country drowning in Russophobia, our DDoS rocket launchers today are aimed at Polish targets.” </a:t>
            </a:r>
            <a:endParaRPr sz="2400"/>
          </a:p>
        </p:txBody>
      </p:sp>
      <p:pic>
        <p:nvPicPr>
          <p:cNvPr id="285" name="Google Shape;285;p14"/>
          <p:cNvPicPr preferRelativeResize="0"/>
          <p:nvPr/>
        </p:nvPicPr>
        <p:blipFill>
          <a:blip r:embed="rId3">
            <a:alphaModFix/>
          </a:blip>
          <a:stretch>
            <a:fillRect/>
          </a:stretch>
        </p:blipFill>
        <p:spPr>
          <a:xfrm>
            <a:off x="5257400" y="1253950"/>
            <a:ext cx="3581799" cy="263560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History of DDoS</a:t>
            </a:r>
            <a:endParaRPr/>
          </a:p>
        </p:txBody>
      </p:sp>
      <p:sp>
        <p:nvSpPr>
          <p:cNvPr id="291" name="Google Shape;291;p15"/>
          <p:cNvSpPr txBox="1"/>
          <p:nvPr>
            <p:ph idx="1" type="body"/>
          </p:nvPr>
        </p:nvSpPr>
        <p:spPr>
          <a:xfrm>
            <a:off x="0" y="1364400"/>
            <a:ext cx="4766400" cy="3654300"/>
          </a:xfrm>
          <a:prstGeom prst="rect">
            <a:avLst/>
          </a:prstGeom>
        </p:spPr>
        <p:txBody>
          <a:bodyPr anchorCtr="0" anchor="t" bIns="91425" lIns="91425" spcFirstLastPara="1" rIns="91425" wrap="square" tIns="91425">
            <a:normAutofit/>
          </a:bodyPr>
          <a:lstStyle/>
          <a:p>
            <a:pPr indent="-336550" lvl="0" marL="457200" rtl="0" algn="just">
              <a:lnSpc>
                <a:spcPct val="120000"/>
              </a:lnSpc>
              <a:spcBef>
                <a:spcPts val="0"/>
              </a:spcBef>
              <a:spcAft>
                <a:spcPts val="0"/>
              </a:spcAft>
              <a:buClr>
                <a:srgbClr val="212529"/>
              </a:buClr>
              <a:buSzPts val="1700"/>
              <a:buFont typeface="Times New Roman"/>
              <a:buChar char="●"/>
            </a:pPr>
            <a:r>
              <a:rPr lang="en" sz="1700">
                <a:solidFill>
                  <a:srgbClr val="212529"/>
                </a:solidFill>
                <a:highlight>
                  <a:srgbClr val="FFFFFF"/>
                </a:highlight>
                <a:latin typeface="Times New Roman"/>
                <a:ea typeface="Times New Roman"/>
                <a:cs typeface="Times New Roman"/>
                <a:sym typeface="Times New Roman"/>
              </a:rPr>
              <a:t>1996: the first known DDoS raid</a:t>
            </a:r>
            <a:endParaRPr sz="1700">
              <a:solidFill>
                <a:srgbClr val="212529"/>
              </a:solidFill>
              <a:highlight>
                <a:srgbClr val="FFFFFF"/>
              </a:highlight>
              <a:latin typeface="Times New Roman"/>
              <a:ea typeface="Times New Roman"/>
              <a:cs typeface="Times New Roman"/>
              <a:sym typeface="Times New Roman"/>
            </a:endParaRPr>
          </a:p>
          <a:p>
            <a:pPr indent="-336550" lvl="0" marL="457200" rtl="0" algn="just">
              <a:lnSpc>
                <a:spcPct val="120000"/>
              </a:lnSpc>
              <a:spcBef>
                <a:spcPts val="0"/>
              </a:spcBef>
              <a:spcAft>
                <a:spcPts val="0"/>
              </a:spcAft>
              <a:buClr>
                <a:srgbClr val="212529"/>
              </a:buClr>
              <a:buSzPts val="1700"/>
              <a:buFont typeface="Times New Roman"/>
              <a:buChar char="●"/>
            </a:pPr>
            <a:r>
              <a:rPr lang="en" sz="1700">
                <a:solidFill>
                  <a:srgbClr val="212529"/>
                </a:solidFill>
                <a:highlight>
                  <a:srgbClr val="FFFFFF"/>
                </a:highlight>
                <a:latin typeface="Times New Roman"/>
                <a:ea typeface="Times New Roman"/>
                <a:cs typeface="Times New Roman"/>
                <a:sym typeface="Times New Roman"/>
              </a:rPr>
              <a:t>2000: DDoS goes pro, hacktivism kicks in</a:t>
            </a:r>
            <a:endParaRPr sz="1700">
              <a:solidFill>
                <a:srgbClr val="212529"/>
              </a:solidFill>
              <a:highlight>
                <a:srgbClr val="FFFFFF"/>
              </a:highlight>
              <a:latin typeface="Times New Roman"/>
              <a:ea typeface="Times New Roman"/>
              <a:cs typeface="Times New Roman"/>
              <a:sym typeface="Times New Roman"/>
            </a:endParaRPr>
          </a:p>
          <a:p>
            <a:pPr indent="-336550" lvl="0" marL="457200" rtl="0" algn="just">
              <a:lnSpc>
                <a:spcPct val="120000"/>
              </a:lnSpc>
              <a:spcBef>
                <a:spcPts val="0"/>
              </a:spcBef>
              <a:spcAft>
                <a:spcPts val="0"/>
              </a:spcAft>
              <a:buClr>
                <a:srgbClr val="212529"/>
              </a:buClr>
              <a:buSzPts val="1700"/>
              <a:buFont typeface="Times New Roman"/>
              <a:buChar char="●"/>
            </a:pPr>
            <a:r>
              <a:rPr lang="en" sz="1700">
                <a:solidFill>
                  <a:srgbClr val="212529"/>
                </a:solidFill>
                <a:highlight>
                  <a:srgbClr val="FFFFFF"/>
                </a:highlight>
                <a:latin typeface="Times New Roman"/>
                <a:ea typeface="Times New Roman"/>
                <a:cs typeface="Times New Roman"/>
                <a:sym typeface="Times New Roman"/>
              </a:rPr>
              <a:t>2007: DDoS becomes a threat to nation-states</a:t>
            </a:r>
            <a:endParaRPr sz="1700">
              <a:solidFill>
                <a:srgbClr val="212529"/>
              </a:solidFill>
              <a:highlight>
                <a:srgbClr val="FFFFFF"/>
              </a:highlight>
              <a:latin typeface="Times New Roman"/>
              <a:ea typeface="Times New Roman"/>
              <a:cs typeface="Times New Roman"/>
              <a:sym typeface="Times New Roman"/>
            </a:endParaRPr>
          </a:p>
          <a:p>
            <a:pPr indent="-336550" lvl="0" marL="457200" rtl="0" algn="just">
              <a:lnSpc>
                <a:spcPct val="120000"/>
              </a:lnSpc>
              <a:spcBef>
                <a:spcPts val="0"/>
              </a:spcBef>
              <a:spcAft>
                <a:spcPts val="0"/>
              </a:spcAft>
              <a:buClr>
                <a:srgbClr val="212529"/>
              </a:buClr>
              <a:buSzPts val="1700"/>
              <a:buFont typeface="Times New Roman"/>
              <a:buChar char="●"/>
            </a:pPr>
            <a:r>
              <a:rPr lang="en" sz="1700">
                <a:solidFill>
                  <a:srgbClr val="212529"/>
                </a:solidFill>
                <a:highlight>
                  <a:srgbClr val="FFFFFF"/>
                </a:highlight>
                <a:latin typeface="Times New Roman"/>
                <a:ea typeface="Times New Roman"/>
                <a:cs typeface="Times New Roman"/>
                <a:sym typeface="Times New Roman"/>
              </a:rPr>
              <a:t>2016: DDoS via IoT botnets makes its debut</a:t>
            </a:r>
            <a:endParaRPr sz="1700">
              <a:solidFill>
                <a:srgbClr val="212529"/>
              </a:solidFill>
              <a:highlight>
                <a:srgbClr val="FFFFFF"/>
              </a:highlight>
              <a:latin typeface="Times New Roman"/>
              <a:ea typeface="Times New Roman"/>
              <a:cs typeface="Times New Roman"/>
              <a:sym typeface="Times New Roman"/>
            </a:endParaRPr>
          </a:p>
          <a:p>
            <a:pPr indent="-336550" lvl="0" marL="457200" rtl="0" algn="just">
              <a:lnSpc>
                <a:spcPct val="120000"/>
              </a:lnSpc>
              <a:spcBef>
                <a:spcPts val="0"/>
              </a:spcBef>
              <a:spcAft>
                <a:spcPts val="0"/>
              </a:spcAft>
              <a:buClr>
                <a:srgbClr val="212529"/>
              </a:buClr>
              <a:buSzPts val="1700"/>
              <a:buFont typeface="Times New Roman"/>
              <a:buChar char="●"/>
            </a:pPr>
            <a:r>
              <a:rPr lang="en" sz="1700">
                <a:solidFill>
                  <a:srgbClr val="212529"/>
                </a:solidFill>
                <a:highlight>
                  <a:srgbClr val="FFFFFF"/>
                </a:highlight>
                <a:latin typeface="Times New Roman"/>
                <a:ea typeface="Times New Roman"/>
                <a:cs typeface="Times New Roman"/>
                <a:sym typeface="Times New Roman"/>
              </a:rPr>
              <a:t>2018: ransom DDoS comes into existence and perseveres</a:t>
            </a:r>
            <a:endParaRPr sz="1700">
              <a:solidFill>
                <a:srgbClr val="212529"/>
              </a:solidFill>
              <a:highlight>
                <a:srgbClr val="FFFFFF"/>
              </a:highlight>
              <a:latin typeface="Times New Roman"/>
              <a:ea typeface="Times New Roman"/>
              <a:cs typeface="Times New Roman"/>
              <a:sym typeface="Times New Roman"/>
            </a:endParaRPr>
          </a:p>
          <a:p>
            <a:pPr indent="-336550" lvl="0" marL="457200" rtl="0" algn="just">
              <a:lnSpc>
                <a:spcPct val="120000"/>
              </a:lnSpc>
              <a:spcBef>
                <a:spcPts val="0"/>
              </a:spcBef>
              <a:spcAft>
                <a:spcPts val="0"/>
              </a:spcAft>
              <a:buClr>
                <a:srgbClr val="212529"/>
              </a:buClr>
              <a:buSzPts val="1700"/>
              <a:buFont typeface="Times New Roman"/>
              <a:buChar char="●"/>
            </a:pPr>
            <a:r>
              <a:rPr lang="en" sz="1700">
                <a:solidFill>
                  <a:srgbClr val="212529"/>
                </a:solidFill>
                <a:highlight>
                  <a:srgbClr val="FFFFFF"/>
                </a:highlight>
                <a:latin typeface="Times New Roman"/>
                <a:ea typeface="Times New Roman"/>
                <a:cs typeface="Times New Roman"/>
                <a:sym typeface="Times New Roman"/>
              </a:rPr>
              <a:t>The present-day: multi-pronged attacks</a:t>
            </a:r>
            <a:endParaRPr sz="1100">
              <a:solidFill>
                <a:schemeClr val="dk1"/>
              </a:solidFill>
            </a:endParaRPr>
          </a:p>
        </p:txBody>
      </p:sp>
      <p:pic>
        <p:nvPicPr>
          <p:cNvPr id="292" name="Google Shape;292;p15"/>
          <p:cNvPicPr preferRelativeResize="0"/>
          <p:nvPr/>
        </p:nvPicPr>
        <p:blipFill>
          <a:blip r:embed="rId3">
            <a:alphaModFix/>
          </a:blip>
          <a:stretch>
            <a:fillRect/>
          </a:stretch>
        </p:blipFill>
        <p:spPr>
          <a:xfrm>
            <a:off x="4724700" y="1364400"/>
            <a:ext cx="4419300" cy="293428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Geopolitical Motives</a:t>
            </a:r>
            <a:endParaRPr/>
          </a:p>
        </p:txBody>
      </p:sp>
      <p:sp>
        <p:nvSpPr>
          <p:cNvPr id="298" name="Google Shape;298;p16"/>
          <p:cNvSpPr txBox="1"/>
          <p:nvPr>
            <p:ph idx="1" type="body"/>
          </p:nvPr>
        </p:nvSpPr>
        <p:spPr>
          <a:xfrm>
            <a:off x="81400" y="1354775"/>
            <a:ext cx="4839000" cy="3846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What is the Central/Eastern Bloc?</a:t>
            </a:r>
            <a:endParaRPr/>
          </a:p>
          <a:p>
            <a:pPr indent="-311150" lvl="1" marL="914400" rtl="0" algn="l">
              <a:spcBef>
                <a:spcPts val="0"/>
              </a:spcBef>
              <a:spcAft>
                <a:spcPts val="0"/>
              </a:spcAft>
              <a:buSzPts val="1300"/>
              <a:buChar char="○"/>
            </a:pPr>
            <a:r>
              <a:rPr lang="en" sz="1300"/>
              <a:t>Also referred to as the Communist Bloc, Socialist Bloc and Soviet Bloc, it is a coalition of communist states of Central and Eastern Europe, East Asia, Southeast Asia, Africa, and Latin America that were friends of the Soviet Union</a:t>
            </a:r>
            <a:endParaRPr sz="1300"/>
          </a:p>
          <a:p>
            <a:pPr indent="0" lvl="0" marL="0" rtl="0" algn="l">
              <a:spcBef>
                <a:spcPts val="1200"/>
              </a:spcBef>
              <a:spcAft>
                <a:spcPts val="0"/>
              </a:spcAft>
              <a:buNone/>
            </a:pPr>
            <a:r>
              <a:t/>
            </a:r>
            <a:endParaRPr sz="1300"/>
          </a:p>
          <a:p>
            <a:pPr indent="-311150" lvl="0" marL="457200" rtl="0" algn="l">
              <a:spcBef>
                <a:spcPts val="1200"/>
              </a:spcBef>
              <a:spcAft>
                <a:spcPts val="0"/>
              </a:spcAft>
              <a:buSzPts val="1300"/>
              <a:buChar char="●"/>
            </a:pPr>
            <a:r>
              <a:rPr lang="en"/>
              <a:t>The Ukraine/Russia war is described by the west as a war of democracy versus communism. A way of dividing support for the war between democratic/western countries versus all other forms of government. </a:t>
            </a:r>
            <a:endParaRPr/>
          </a:p>
        </p:txBody>
      </p:sp>
      <p:pic>
        <p:nvPicPr>
          <p:cNvPr id="299" name="Google Shape;299;p16"/>
          <p:cNvPicPr preferRelativeResize="0"/>
          <p:nvPr/>
        </p:nvPicPr>
        <p:blipFill>
          <a:blip r:embed="rId3">
            <a:alphaModFix/>
          </a:blip>
          <a:stretch>
            <a:fillRect/>
          </a:stretch>
        </p:blipFill>
        <p:spPr>
          <a:xfrm>
            <a:off x="5072800" y="1750275"/>
            <a:ext cx="3918799" cy="2205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How?</a:t>
            </a:r>
            <a:endParaRPr/>
          </a:p>
        </p:txBody>
      </p:sp>
      <p:sp>
        <p:nvSpPr>
          <p:cNvPr id="305" name="Google Shape;305;p17"/>
          <p:cNvSpPr txBox="1"/>
          <p:nvPr>
            <p:ph idx="1" type="body"/>
          </p:nvPr>
        </p:nvSpPr>
        <p:spPr>
          <a:xfrm>
            <a:off x="81400" y="1300950"/>
            <a:ext cx="5474400" cy="3842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hackers use a DDoS attack to bombard the site of “Trusted Profile,” a verification services that allows the user to confirm their </a:t>
            </a:r>
            <a:r>
              <a:rPr lang="en"/>
              <a:t>identity and </a:t>
            </a:r>
            <a:r>
              <a:rPr lang="en"/>
              <a:t>receive</a:t>
            </a:r>
            <a:r>
              <a:rPr lang="en"/>
              <a:t> a digital signature to work on government sites.</a:t>
            </a:r>
            <a:endParaRPr/>
          </a:p>
          <a:p>
            <a:pPr indent="-311150" lvl="0" marL="457200" rtl="0" algn="l">
              <a:spcBef>
                <a:spcPts val="0"/>
              </a:spcBef>
              <a:spcAft>
                <a:spcPts val="0"/>
              </a:spcAft>
              <a:buSzPts val="1300"/>
              <a:buChar char="●"/>
            </a:pPr>
            <a:r>
              <a:rPr lang="en"/>
              <a:t>NoName will recruit hackers on the dark web to help participate in targeted campaigns, and then compensate the hackers with cryptocurrency for their work depending on quantity of attacks and quality (The more successful the attack, the higher the payout)</a:t>
            </a:r>
            <a:endParaRPr/>
          </a:p>
          <a:p>
            <a:pPr indent="-311150" lvl="0" marL="457200" rtl="0" algn="l">
              <a:spcBef>
                <a:spcPts val="0"/>
              </a:spcBef>
              <a:spcAft>
                <a:spcPts val="0"/>
              </a:spcAft>
              <a:buSzPts val="1300"/>
              <a:buChar char="●"/>
            </a:pPr>
            <a:r>
              <a:rPr lang="en"/>
              <a:t>NoName has attacked the financial institutions of Ukraine, Italy, France and Switzerland.</a:t>
            </a:r>
            <a:endParaRPr/>
          </a:p>
        </p:txBody>
      </p:sp>
      <p:pic>
        <p:nvPicPr>
          <p:cNvPr id="306" name="Google Shape;306;p17"/>
          <p:cNvPicPr preferRelativeResize="0"/>
          <p:nvPr/>
        </p:nvPicPr>
        <p:blipFill>
          <a:blip r:embed="rId3">
            <a:alphaModFix/>
          </a:blip>
          <a:stretch>
            <a:fillRect/>
          </a:stretch>
        </p:blipFill>
        <p:spPr>
          <a:xfrm>
            <a:off x="5708200" y="1750275"/>
            <a:ext cx="3283400" cy="221725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can this be prevented/deterred? </a:t>
            </a:r>
            <a:endParaRPr/>
          </a:p>
        </p:txBody>
      </p:sp>
      <p:sp>
        <p:nvSpPr>
          <p:cNvPr id="312" name="Google Shape;312;p18"/>
          <p:cNvSpPr txBox="1"/>
          <p:nvPr>
            <p:ph idx="1" type="body"/>
          </p:nvPr>
        </p:nvSpPr>
        <p:spPr>
          <a:xfrm>
            <a:off x="624675" y="1433400"/>
            <a:ext cx="8048100" cy="3409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Own Verification App/</a:t>
            </a:r>
            <a:r>
              <a:rPr lang="en" sz="1600"/>
              <a:t>Traffic Thresholds - Software Solution</a:t>
            </a:r>
            <a:endParaRPr sz="1600"/>
          </a:p>
          <a:p>
            <a:pPr indent="-317500" lvl="1" marL="914400" rtl="0" algn="l">
              <a:spcBef>
                <a:spcPts val="0"/>
              </a:spcBef>
              <a:spcAft>
                <a:spcPts val="0"/>
              </a:spcAft>
              <a:buSzPts val="1400"/>
              <a:buChar char="○"/>
            </a:pPr>
            <a:r>
              <a:rPr lang="en" sz="1400"/>
              <a:t>These sites are secure sites, accessed by only those with accounts or higher clearance. By implementing their own verification application and quantifying the number of users, the institutions can begin to set traffic limits as a way of defense. </a:t>
            </a:r>
            <a:endParaRPr sz="1400"/>
          </a:p>
          <a:p>
            <a:pPr indent="-330200" lvl="0" marL="457200" rtl="0" algn="l">
              <a:spcBef>
                <a:spcPts val="0"/>
              </a:spcBef>
              <a:spcAft>
                <a:spcPts val="0"/>
              </a:spcAft>
              <a:buSzPts val="1600"/>
              <a:buChar char="●"/>
            </a:pPr>
            <a:r>
              <a:rPr lang="en" sz="1600"/>
              <a:t>IP blocking - Software Solution</a:t>
            </a:r>
            <a:endParaRPr sz="1600"/>
          </a:p>
          <a:p>
            <a:pPr indent="-317500" lvl="1" marL="914400" rtl="0" algn="l">
              <a:spcBef>
                <a:spcPts val="0"/>
              </a:spcBef>
              <a:spcAft>
                <a:spcPts val="0"/>
              </a:spcAft>
              <a:buSzPts val="1400"/>
              <a:buChar char="○"/>
            </a:pPr>
            <a:r>
              <a:rPr lang="en" sz="1400"/>
              <a:t>Somewhat common. Blocking IP’s of non-verified IP addresses would mitigate bot DDoS traffic from unverified/unauthorized IP’s</a:t>
            </a:r>
            <a:endParaRPr sz="1400"/>
          </a:p>
          <a:p>
            <a:pPr indent="-330200" lvl="0" marL="457200" rtl="0" algn="l">
              <a:spcBef>
                <a:spcPts val="0"/>
              </a:spcBef>
              <a:spcAft>
                <a:spcPts val="0"/>
              </a:spcAft>
              <a:buSzPts val="1600"/>
              <a:buChar char="●"/>
            </a:pPr>
            <a:r>
              <a:rPr lang="en" sz="1600"/>
              <a:t>Hardware solutions on servers utilizing advanced traffic filtering</a:t>
            </a:r>
            <a:endParaRPr sz="1600"/>
          </a:p>
          <a:p>
            <a:pPr indent="-317500" lvl="1" marL="914400" rtl="0" algn="l">
              <a:spcBef>
                <a:spcPts val="0"/>
              </a:spcBef>
              <a:spcAft>
                <a:spcPts val="0"/>
              </a:spcAft>
              <a:buSzPts val="1400"/>
              <a:buChar char="○"/>
            </a:pPr>
            <a:r>
              <a:rPr lang="en" sz="1400"/>
              <a:t>Implement: geo-blocking, rate limiting, IP reputation and signature </a:t>
            </a:r>
            <a:r>
              <a:rPr lang="en" sz="1400"/>
              <a:t>identification.</a:t>
            </a:r>
            <a:endParaRPr sz="1400"/>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9"/>
          <p:cNvSpPr txBox="1"/>
          <p:nvPr>
            <p:ph type="title"/>
          </p:nvPr>
        </p:nvSpPr>
        <p:spPr>
          <a:xfrm>
            <a:off x="1326050" y="5914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3800">
                <a:latin typeface="Nunito"/>
                <a:ea typeface="Nunito"/>
                <a:cs typeface="Nunito"/>
                <a:sym typeface="Nunito"/>
              </a:rPr>
              <a:t>Questions?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